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6" r:id="rId3"/>
    <p:sldId id="257" r:id="rId4"/>
    <p:sldId id="267" r:id="rId5"/>
    <p:sldId id="285" r:id="rId6"/>
    <p:sldId id="286" r:id="rId7"/>
    <p:sldId id="287" r:id="rId8"/>
    <p:sldId id="293" r:id="rId9"/>
    <p:sldId id="296" r:id="rId10"/>
    <p:sldId id="297" r:id="rId11"/>
    <p:sldId id="288" r:id="rId12"/>
    <p:sldId id="289" r:id="rId13"/>
    <p:sldId id="290" r:id="rId14"/>
    <p:sldId id="291" r:id="rId15"/>
    <p:sldId id="29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 autoAdjust="0"/>
    <p:restoredTop sz="94671" autoAdjust="0"/>
  </p:normalViewPr>
  <p:slideViewPr>
    <p:cSldViewPr>
      <p:cViewPr>
        <p:scale>
          <a:sx n="80" d="100"/>
          <a:sy n="80" d="100"/>
        </p:scale>
        <p:origin x="2480" y="7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60"/>
    </p:cViewPr>
  </p:sorterViewPr>
  <p:notesViewPr>
    <p:cSldViewPr>
      <p:cViewPr varScale="1">
        <p:scale>
          <a:sx n="67" d="100"/>
          <a:sy n="67" d="100"/>
        </p:scale>
        <p:origin x="1512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FF2D2-E88D-4199-B411-C08EFC19F460}" type="datetimeFigureOut">
              <a:rPr lang="en-US" smtClean="0"/>
              <a:t>10/5/16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4A7F2-CBAA-4EF6-917C-385ED936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1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A7F2-CBAA-4EF6-917C-385ED936DF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03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6BEE4A-A33B-43E3-A3A2-45B3B59EF00E}" type="datetimeFigureOut">
              <a:rPr lang="en-US" smtClean="0"/>
              <a:t>10/5/16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FA6F82-228E-4D26-9E2A-278C0303BD40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99" y="228600"/>
            <a:ext cx="3565701" cy="1219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90800"/>
            <a:ext cx="8229600" cy="327660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BEE4A-A33B-43E3-A3A2-45B3B59EF00E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A6F82-228E-4D26-9E2A-278C0303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1600200"/>
            <a:ext cx="1777470" cy="426720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199"/>
            <a:ext cx="6324600" cy="42672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BEE4A-A33B-43E3-A3A2-45B3B59EF00E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A6F82-228E-4D26-9E2A-278C0303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BEE4A-A33B-43E3-A3A2-45B3B59EF00E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A6F82-228E-4D26-9E2A-278C0303BD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rotWithShape="1">
          <a:gsLst>
            <a:gs pos="0">
              <a:schemeClr val="tx1"/>
            </a:gs>
            <a:gs pos="100000">
              <a:schemeClr val="tx1"/>
            </a:gs>
            <a:gs pos="33000">
              <a:schemeClr val="tx1"/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676BEE4A-A33B-43E3-A3A2-45B3B59EF00E}" type="datetimeFigureOut">
              <a:rPr lang="en-US" smtClean="0"/>
              <a:pPr/>
              <a:t>10/5/16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8FA6F82-228E-4D26-9E2A-278C0303BD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 rotWithShape="1">
          <a:gsLst>
            <a:gs pos="0">
              <a:schemeClr val="tx1"/>
            </a:gs>
            <a:gs pos="40000">
              <a:schemeClr val="tx1"/>
            </a:gs>
            <a:gs pos="100000">
              <a:schemeClr val="tx1"/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676BEE4A-A33B-43E3-A3A2-45B3B59EF00E}" type="datetimeFigureOut">
              <a:rPr lang="en-US" smtClean="0"/>
              <a:pPr/>
              <a:t>10/5/16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8FA6F82-228E-4D26-9E2A-278C0303BD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BEE4A-A33B-43E3-A3A2-45B3B59EF00E}" type="datetimeFigureOut">
              <a:rPr lang="en-US" smtClean="0"/>
              <a:t>10/5/16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A6F82-228E-4D26-9E2A-278C0303BD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 rotWithShape="1">
          <a:gsLst>
            <a:gs pos="0">
              <a:schemeClr val="tx1"/>
            </a:gs>
            <a:gs pos="40000">
              <a:schemeClr val="tx1"/>
            </a:gs>
            <a:gs pos="100000">
              <a:schemeClr val="tx1"/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676BEE4A-A33B-43E3-A3A2-45B3B59EF00E}" type="datetimeFigureOut">
              <a:rPr lang="en-US" smtClean="0"/>
              <a:pPr/>
              <a:t>10/5/16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8FA6F82-228E-4D26-9E2A-278C0303BD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BEE4A-A33B-43E3-A3A2-45B3B59EF00E}" type="datetimeFigureOut">
              <a:rPr lang="en-US" smtClean="0"/>
              <a:t>10/5/16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A6F82-228E-4D26-9E2A-278C0303B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6BEE4A-A33B-43E3-A3A2-45B3B59EF00E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A6F82-228E-4D26-9E2A-278C0303BD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rotWithShape="1">
          <a:gsLst>
            <a:gs pos="0">
              <a:schemeClr val="tx1"/>
            </a:gs>
            <a:gs pos="40000">
              <a:schemeClr val="tx1"/>
            </a:gs>
            <a:gs pos="100000">
              <a:schemeClr val="tx1"/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676BEE4A-A33B-43E3-A3A2-45B3B59EF00E}" type="datetimeFigureOut">
              <a:rPr lang="en-US" smtClean="0"/>
              <a:pPr/>
              <a:t>10/5/16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8FA6F82-228E-4D26-9E2A-278C0303BD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906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590800"/>
            <a:ext cx="8229600" cy="3348211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6BEE4A-A33B-43E3-A3A2-45B3B59EF00E}" type="datetimeFigureOut">
              <a:rPr lang="en-US" smtClean="0"/>
              <a:t>10/5/16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FA6F82-228E-4D26-9E2A-278C0303BD40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3119987" cy="1066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80238"/>
            <a:ext cx="7924800" cy="915362"/>
          </a:xfrm>
        </p:spPr>
        <p:txBody>
          <a:bodyPr>
            <a:noAutofit/>
          </a:bodyPr>
          <a:lstStyle/>
          <a:p>
            <a:r>
              <a:rPr lang="en-US" sz="3700" dirty="0" smtClean="0">
                <a:latin typeface="Palatino Linotype" pitchFamily="18" charset="0"/>
              </a:rPr>
              <a:t>Portable Fire Extinguisher Training</a:t>
            </a:r>
            <a:endParaRPr lang="en-US" sz="3700" dirty="0"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772400" cy="1199704"/>
          </a:xfrm>
        </p:spPr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Updated Fall, </a:t>
            </a:r>
            <a:r>
              <a:rPr lang="en-US" dirty="0" smtClean="0">
                <a:latin typeface="Palatino Linotype" panose="02040502050505030304" pitchFamily="18" charset="0"/>
              </a:rPr>
              <a:t>2016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51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27200" y="2590800"/>
            <a:ext cx="6959600" cy="3348211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latin typeface="Palatino Linotype" charset="0"/>
                <a:ea typeface="Palatino Linotype" charset="0"/>
                <a:cs typeface="Palatino Linotype" charset="0"/>
              </a:rPr>
              <a:t>Dry Chemical </a:t>
            </a:r>
            <a:r>
              <a:rPr lang="en-US" sz="2400" dirty="0" smtClean="0">
                <a:latin typeface="Palatino Linotype" charset="0"/>
                <a:ea typeface="Palatino Linotype" charset="0"/>
                <a:cs typeface="Palatino Linotype" charset="0"/>
              </a:rPr>
              <a:t>fire extinguishers extinguish the fire by interrupting the </a:t>
            </a:r>
            <a:r>
              <a:rPr lang="en-US" sz="2400" b="1" dirty="0" smtClean="0">
                <a:latin typeface="Palatino Linotype" charset="0"/>
                <a:ea typeface="Palatino Linotype" charset="0"/>
                <a:cs typeface="Palatino Linotype" charset="0"/>
              </a:rPr>
              <a:t>chemical reaction </a:t>
            </a:r>
            <a:r>
              <a:rPr lang="en-US" sz="2400" dirty="0" smtClean="0">
                <a:latin typeface="Palatino Linotype" charset="0"/>
                <a:ea typeface="Palatino Linotype" charset="0"/>
                <a:cs typeface="Palatino Linotype" charset="0"/>
              </a:rPr>
              <a:t>of the fire.  They also create a barrier between the </a:t>
            </a:r>
            <a:r>
              <a:rPr lang="en-US" sz="2400" b="1" dirty="0" smtClean="0">
                <a:latin typeface="Palatino Linotype" charset="0"/>
                <a:ea typeface="Palatino Linotype" charset="0"/>
                <a:cs typeface="Palatino Linotype" charset="0"/>
              </a:rPr>
              <a:t>oxygen</a:t>
            </a:r>
            <a:r>
              <a:rPr lang="en-US" sz="2400" dirty="0" smtClean="0">
                <a:latin typeface="Palatino Linotype" charset="0"/>
                <a:ea typeface="Palatino Linotype" charset="0"/>
                <a:cs typeface="Palatino Linotype" charset="0"/>
              </a:rPr>
              <a:t> and </a:t>
            </a:r>
            <a:r>
              <a:rPr lang="en-US" sz="2400" b="1" dirty="0" smtClean="0">
                <a:latin typeface="Palatino Linotype" charset="0"/>
                <a:ea typeface="Palatino Linotype" charset="0"/>
                <a:cs typeface="Palatino Linotype" charset="0"/>
              </a:rPr>
              <a:t>fuel</a:t>
            </a:r>
            <a:r>
              <a:rPr lang="en-US" sz="2400" dirty="0" smtClean="0">
                <a:latin typeface="Palatino Linotype" charset="0"/>
                <a:ea typeface="Palatino Linotype" charset="0"/>
                <a:cs typeface="Palatino Linotype" charset="0"/>
              </a:rPr>
              <a:t> elements on Class A fires.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Palatino Linotype" charset="0"/>
                <a:ea typeface="Palatino Linotype" charset="0"/>
                <a:cs typeface="Palatino Linotype" charset="0"/>
              </a:rPr>
              <a:t>This is most widely used type of fire extinguisher and is effective on Class A, B &amp; C fires.  This is the most common type of fire extinguisher on the SDSU campus.</a:t>
            </a:r>
            <a:endParaRPr lang="en-US" sz="2400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Types of Fire Extinguishers</a:t>
            </a:r>
            <a:endParaRPr lang="en-US" dirty="0">
              <a:latin typeface="Palatino Linotype" panose="0204050205050503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14600"/>
            <a:ext cx="127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36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4648200" cy="3348211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Palatino Linotype" charset="0"/>
                <a:ea typeface="Palatino Linotype" charset="0"/>
                <a:cs typeface="Palatino Linotype" charset="0"/>
              </a:rPr>
              <a:t>Most fire extinguishers will have a pictograph label telling you which types of fire the extinguisher is designed to fight.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Palatino Linotype" charset="0"/>
                <a:ea typeface="Palatino Linotype" charset="0"/>
                <a:cs typeface="Palatino Linotype" charset="0"/>
              </a:rPr>
              <a:t>Most extinguishers on campus are A-B-C extinguishers meaning they can be used on a wide range of fires.</a:t>
            </a:r>
            <a:endParaRPr lang="en-US" sz="24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Pictographs</a:t>
            </a:r>
            <a:endParaRPr lang="en-US" dirty="0">
              <a:latin typeface="Palatino Linotype" panose="0204050205050503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638800" y="3293355"/>
            <a:ext cx="2590800" cy="19431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207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814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2400" b="1" dirty="0">
                <a:latin typeface="Palatino Linotype" charset="0"/>
                <a:ea typeface="Palatino Linotype" charset="0"/>
                <a:cs typeface="Palatino Linotype" charset="0"/>
              </a:rPr>
              <a:t>When it is time to use the extinguisher on a fire, just remember PASS!</a:t>
            </a:r>
            <a:endParaRPr lang="en-US" sz="2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en-US" sz="2400" b="1" dirty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Pull</a:t>
            </a:r>
            <a:r>
              <a:rPr lang="en-US" sz="2400" dirty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400" dirty="0">
                <a:latin typeface="Palatino Linotype" charset="0"/>
                <a:ea typeface="Palatino Linotype" charset="0"/>
                <a:cs typeface="Palatino Linotype" charset="0"/>
              </a:rPr>
              <a:t>the pin.</a:t>
            </a:r>
          </a:p>
          <a:p>
            <a:r>
              <a:rPr lang="en-US" sz="2400" b="1" dirty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Aim</a:t>
            </a:r>
            <a:r>
              <a:rPr lang="en-US" sz="2400" dirty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400" dirty="0">
                <a:latin typeface="Palatino Linotype" charset="0"/>
                <a:ea typeface="Palatino Linotype" charset="0"/>
                <a:cs typeface="Palatino Linotype" charset="0"/>
              </a:rPr>
              <a:t>the nozzle or hose at the base of the fire from the recommended safe distance.</a:t>
            </a:r>
          </a:p>
          <a:p>
            <a:r>
              <a:rPr lang="en-US" sz="2400" b="1" dirty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Squeeze</a:t>
            </a:r>
            <a:r>
              <a:rPr lang="en-US" sz="2400" dirty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400" dirty="0">
                <a:latin typeface="Palatino Linotype" charset="0"/>
                <a:ea typeface="Palatino Linotype" charset="0"/>
                <a:cs typeface="Palatino Linotype" charset="0"/>
              </a:rPr>
              <a:t>the operating lever to discharge the fire extinguishing agent.</a:t>
            </a:r>
          </a:p>
          <a:p>
            <a:r>
              <a:rPr lang="en-US" sz="2400" b="1" dirty="0" smtClean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Sweep</a:t>
            </a:r>
            <a:r>
              <a:rPr lang="en-US" sz="2400" dirty="0" smtClean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400" dirty="0">
                <a:latin typeface="Palatino Linotype" charset="0"/>
                <a:ea typeface="Palatino Linotype" charset="0"/>
                <a:cs typeface="Palatino Linotype" charset="0"/>
              </a:rPr>
              <a:t>the nozzle or hose from side to side until the fire is out. </a:t>
            </a:r>
            <a:endParaRPr lang="en-US" sz="2400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Using a Fire Extinguisher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30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814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2400" b="1" dirty="0" smtClean="0">
                <a:latin typeface="Palatino Linotype" charset="0"/>
                <a:ea typeface="Palatino Linotype" charset="0"/>
                <a:cs typeface="Palatino Linotype" charset="0"/>
              </a:rPr>
              <a:t>Just remember the three “A’s”</a:t>
            </a:r>
            <a:endParaRPr lang="en-US" sz="2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Activate </a:t>
            </a:r>
            <a:r>
              <a:rPr lang="en-US" sz="2400" dirty="0" smtClean="0">
                <a:latin typeface="Palatino Linotype" charset="0"/>
                <a:ea typeface="Palatino Linotype" charset="0"/>
                <a:cs typeface="Palatino Linotype" charset="0"/>
              </a:rPr>
              <a:t>the building alarm system or call 9-1-1.</a:t>
            </a:r>
            <a:endParaRPr lang="en-US" sz="2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Assist </a:t>
            </a:r>
            <a:r>
              <a:rPr lang="en-US" sz="2400" dirty="0" smtClean="0">
                <a:latin typeface="Palatino Linotype" charset="0"/>
                <a:ea typeface="Palatino Linotype" charset="0"/>
                <a:cs typeface="Palatino Linotype" charset="0"/>
              </a:rPr>
              <a:t>any persons in immediate danger or those needing assistance, if it can be done without risk to yourself.</a:t>
            </a:r>
            <a:endParaRPr lang="en-US" sz="2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Attempt</a:t>
            </a:r>
            <a:r>
              <a:rPr lang="en-US" sz="24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400" dirty="0" smtClean="0">
                <a:latin typeface="Palatino Linotype" charset="0"/>
                <a:ea typeface="Palatino Linotype" charset="0"/>
                <a:cs typeface="Palatino Linotype" charset="0"/>
              </a:rPr>
              <a:t>to extinguish the fire </a:t>
            </a:r>
            <a:r>
              <a:rPr lang="en-US" sz="2400" u="sng" dirty="0" smtClean="0">
                <a:latin typeface="Palatino Linotype" charset="0"/>
                <a:ea typeface="Palatino Linotype" charset="0"/>
                <a:cs typeface="Palatino Linotype" charset="0"/>
              </a:rPr>
              <a:t>only after </a:t>
            </a:r>
            <a:r>
              <a:rPr lang="en-US" sz="2400" dirty="0" smtClean="0">
                <a:latin typeface="Palatino Linotype" charset="0"/>
                <a:ea typeface="Palatino Linotype" charset="0"/>
                <a:cs typeface="Palatino Linotype" charset="0"/>
              </a:rPr>
              <a:t>completing the first two. </a:t>
            </a:r>
            <a:endParaRPr lang="en-US" sz="2400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Rules for Fire Fighting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814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2400" b="1" dirty="0" smtClean="0">
                <a:latin typeface="Palatino Linotype" charset="0"/>
                <a:ea typeface="Palatino Linotype" charset="0"/>
                <a:cs typeface="Palatino Linotype" charset="0"/>
              </a:rPr>
              <a:t>Report the use of a fire extinguisher immediately (</a:t>
            </a:r>
            <a:r>
              <a:rPr lang="en-US" sz="1600" b="1" i="1" dirty="0" smtClean="0">
                <a:latin typeface="Palatino Linotype" charset="0"/>
                <a:ea typeface="Palatino Linotype" charset="0"/>
                <a:cs typeface="Palatino Linotype" charset="0"/>
              </a:rPr>
              <a:t>only need to contact one</a:t>
            </a:r>
            <a:r>
              <a:rPr lang="en-US" sz="2400" b="1" dirty="0" smtClean="0">
                <a:latin typeface="Palatino Linotype" charset="0"/>
                <a:ea typeface="Palatino Linotype" charset="0"/>
                <a:cs typeface="Palatino Linotype" charset="0"/>
              </a:rPr>
              <a:t>):</a:t>
            </a:r>
            <a:endParaRPr lang="en-US" sz="2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en-US" sz="1600" b="1" dirty="0" smtClean="0">
              <a:solidFill>
                <a:schemeClr val="accent1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SDSU Emergency Services </a:t>
            </a:r>
          </a:p>
          <a:p>
            <a:pPr lvl="1"/>
            <a:r>
              <a:rPr lang="en-US" sz="2000" dirty="0" smtClean="0">
                <a:latin typeface="Palatino Linotype" charset="0"/>
                <a:ea typeface="Palatino Linotype" charset="0"/>
                <a:cs typeface="Palatino Linotype" charset="0"/>
              </a:rPr>
              <a:t>619-594-7903</a:t>
            </a:r>
          </a:p>
          <a:p>
            <a:r>
              <a:rPr lang="en-US" sz="2400" b="1" dirty="0" smtClean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Environmental Health &amp; Safety </a:t>
            </a:r>
          </a:p>
          <a:p>
            <a:pPr lvl="1"/>
            <a:r>
              <a:rPr lang="en-US" sz="2000" dirty="0" smtClean="0">
                <a:latin typeface="Palatino Linotype" charset="0"/>
                <a:ea typeface="Palatino Linotype" charset="0"/>
                <a:cs typeface="Palatino Linotype" charset="0"/>
              </a:rPr>
              <a:t>619-594-</a:t>
            </a:r>
          </a:p>
          <a:p>
            <a:r>
              <a:rPr lang="en-US" sz="2400" b="1" dirty="0" smtClean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SDSU Police Department</a:t>
            </a:r>
            <a:endParaRPr lang="en-US" sz="2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1"/>
            <a:r>
              <a:rPr lang="en-US" sz="2000" dirty="0" smtClean="0">
                <a:latin typeface="Palatino Linotype" charset="0"/>
                <a:ea typeface="Palatino Linotype" charset="0"/>
                <a:cs typeface="Palatino Linotype" charset="0"/>
              </a:rPr>
              <a:t>619-94-1991</a:t>
            </a:r>
          </a:p>
          <a:p>
            <a:pPr lvl="1"/>
            <a:endParaRPr lang="en-US" sz="2000" dirty="0" smtClean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Report Use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920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814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2400" b="1" dirty="0" smtClean="0">
                <a:latin typeface="Palatino Linotype" charset="0"/>
                <a:ea typeface="Palatino Linotype" charset="0"/>
                <a:cs typeface="Palatino Linotype" charset="0"/>
              </a:rPr>
              <a:t>Any further questions or for more information contact:</a:t>
            </a:r>
            <a:endParaRPr lang="en-US" sz="2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en-US" sz="2400" b="1" dirty="0" smtClean="0">
              <a:solidFill>
                <a:schemeClr val="accent1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en-US" sz="2400" b="1" dirty="0" smtClean="0">
                <a:solidFill>
                  <a:schemeClr val="accent1"/>
                </a:solidFill>
                <a:latin typeface="Palatino Linotype" charset="0"/>
                <a:ea typeface="Palatino Linotype" charset="0"/>
                <a:cs typeface="Palatino Linotype" charset="0"/>
              </a:rPr>
              <a:t>SDSU Emergency Services </a:t>
            </a:r>
          </a:p>
          <a:p>
            <a:pPr lvl="1"/>
            <a:r>
              <a:rPr lang="en-US" sz="2000" dirty="0" err="1" smtClean="0">
                <a:latin typeface="Palatino Linotype" charset="0"/>
                <a:ea typeface="Palatino Linotype" charset="0"/>
                <a:cs typeface="Palatino Linotype" charset="0"/>
              </a:rPr>
              <a:t>Lamine</a:t>
            </a:r>
            <a:r>
              <a:rPr lang="en-US" sz="20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000" dirty="0" err="1" smtClean="0">
                <a:latin typeface="Palatino Linotype" charset="0"/>
                <a:ea typeface="Palatino Linotype" charset="0"/>
                <a:cs typeface="Palatino Linotype" charset="0"/>
              </a:rPr>
              <a:t>Secka</a:t>
            </a:r>
            <a:r>
              <a:rPr lang="en-US" sz="2000" dirty="0" smtClean="0">
                <a:latin typeface="Palatino Linotype" charset="0"/>
                <a:ea typeface="Palatino Linotype" charset="0"/>
                <a:cs typeface="Palatino Linotype" charset="0"/>
              </a:rPr>
              <a:t>, Director of Emergency Services</a:t>
            </a:r>
          </a:p>
          <a:p>
            <a:pPr lvl="1"/>
            <a:r>
              <a:rPr lang="en-US" sz="2000" dirty="0" err="1" smtClean="0">
                <a:latin typeface="Palatino Linotype" charset="0"/>
                <a:ea typeface="Palatino Linotype" charset="0"/>
                <a:cs typeface="Palatino Linotype" charset="0"/>
              </a:rPr>
              <a:t>lsecka@mail.sdsu.edu</a:t>
            </a:r>
            <a:endParaRPr lang="en-US" sz="20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1"/>
            <a:r>
              <a:rPr lang="en-US" sz="2000" dirty="0" smtClean="0">
                <a:latin typeface="Palatino Linotype" charset="0"/>
                <a:ea typeface="Palatino Linotype" charset="0"/>
                <a:cs typeface="Palatino Linotype" charset="0"/>
              </a:rPr>
              <a:t>619-594-7903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Questions?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00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 requires 4 things to support combustion:</a:t>
            </a:r>
            <a:endParaRPr lang="en-US" dirty="0" smtClean="0"/>
          </a:p>
          <a:p>
            <a:pPr lvl="1"/>
            <a:r>
              <a:rPr lang="en-US" dirty="0" smtClean="0"/>
              <a:t>Heat</a:t>
            </a:r>
          </a:p>
          <a:p>
            <a:pPr lvl="1"/>
            <a:r>
              <a:rPr lang="en-US" dirty="0" smtClean="0"/>
              <a:t>Oxygen</a:t>
            </a:r>
          </a:p>
          <a:p>
            <a:pPr lvl="1"/>
            <a:r>
              <a:rPr lang="en-US" dirty="0" smtClean="0"/>
              <a:t>Fuel</a:t>
            </a:r>
          </a:p>
          <a:p>
            <a:pPr lvl="1"/>
            <a:r>
              <a:rPr lang="en-US" dirty="0" smtClean="0"/>
              <a:t>Chemical Reaction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393192" lvl="1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Remove 1 element and the fire goes out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Fire Tetrahedron</a:t>
            </a:r>
            <a:endParaRPr lang="en-US" dirty="0">
              <a:latin typeface="Palatino Linotype" panose="020405020505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209657"/>
            <a:ext cx="2190136" cy="211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25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645091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Class A fires are in </a:t>
            </a:r>
            <a:r>
              <a:rPr lang="en-US" sz="2400" b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ordinary combustibles </a:t>
            </a: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such as</a:t>
            </a:r>
            <a:r>
              <a:rPr lang="en-US" sz="2400" dirty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w</a:t>
            </a:r>
            <a:r>
              <a:rPr lang="en-US" sz="2400" b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ood, paper, cloth, trash and plastics.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i="1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07050" y="3200495"/>
            <a:ext cx="1968500" cy="1968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itchFamily="18" charset="0"/>
              </a:rPr>
              <a:t>Class A Fires</a:t>
            </a:r>
            <a:endParaRPr lang="en-US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35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343400" cy="3492691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Class B fires are fires in </a:t>
            </a:r>
            <a:r>
              <a:rPr lang="en-US" sz="2400" b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flammable liquids </a:t>
            </a: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such as </a:t>
            </a:r>
            <a:r>
              <a:rPr lang="en-US" sz="2400" b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gasoline, petroleum oil and paint</a:t>
            </a: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.  Class B fires also include </a:t>
            </a:r>
            <a:r>
              <a:rPr lang="en-US" sz="2400" b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flammable gases </a:t>
            </a: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such as </a:t>
            </a:r>
            <a:r>
              <a:rPr lang="en-US" sz="2400" b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propane</a:t>
            </a: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 and </a:t>
            </a:r>
            <a:r>
              <a:rPr lang="en-US" sz="2400" b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butane</a:t>
            </a: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Cooking oils and grease are </a:t>
            </a:r>
            <a:r>
              <a:rPr lang="en-US" sz="2400" i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not</a:t>
            </a: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 included.</a:t>
            </a:r>
            <a:endParaRPr lang="en-US" sz="2400" dirty="0" smtClean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83250" y="3276600"/>
            <a:ext cx="1968500" cy="1968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Class B Fires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60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343400" cy="3492691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Class C fires are fires involving ene</a:t>
            </a:r>
            <a:r>
              <a:rPr lang="en-US" sz="2400" b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rgized electrical equipment</a:t>
            </a: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 such as </a:t>
            </a:r>
            <a:r>
              <a:rPr lang="en-US" sz="2400" b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motors, transformers and appliances</a:t>
            </a: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Remove the power, and Class C fire becomes one of the other classes of fire.</a:t>
            </a:r>
            <a:endParaRPr lang="en-US" sz="2400" dirty="0" smtClean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Class C Fires</a:t>
            </a:r>
            <a:endParaRPr lang="en-US" dirty="0">
              <a:latin typeface="Palatino Linotype" panose="020405020505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900" y="3260558"/>
            <a:ext cx="19685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49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343400" cy="3492691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Class D fires are fires in </a:t>
            </a:r>
            <a:r>
              <a:rPr lang="en-US" sz="2400" b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combustible metals </a:t>
            </a: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such as </a:t>
            </a:r>
            <a:r>
              <a:rPr lang="en-US" sz="2400" b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potassium, sodium, aluminum and magnesium</a:t>
            </a: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Class D Fires</a:t>
            </a:r>
            <a:endParaRPr lang="en-US" dirty="0">
              <a:latin typeface="Palatino Linotype" panose="0204050205050503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9450" y="3260558"/>
            <a:ext cx="19685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54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343400" cy="3492691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Class K fires are fires in </a:t>
            </a:r>
            <a:r>
              <a:rPr lang="en-US" sz="2400" b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cooking oils and greases </a:t>
            </a: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such as</a:t>
            </a:r>
            <a:r>
              <a:rPr lang="en-US" sz="2400" b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 animal fats </a:t>
            </a: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and</a:t>
            </a:r>
            <a:r>
              <a:rPr lang="en-US" sz="2400" b="1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 vegetable fats</a:t>
            </a:r>
            <a:r>
              <a:rPr lang="en-US" sz="2400" dirty="0" smtClean="0">
                <a:solidFill>
                  <a:schemeClr val="bg1"/>
                </a:solidFill>
                <a:latin typeface="Palatino Linotype" charset="0"/>
                <a:ea typeface="Palatino Linotype" charset="0"/>
                <a:cs typeface="Palatino Linotype" charset="0"/>
              </a:rPr>
              <a:t>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 smtClean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Class K Fires</a:t>
            </a:r>
            <a:endParaRPr lang="en-US" dirty="0">
              <a:latin typeface="Palatino Linotype" panose="020405020505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3276695"/>
            <a:ext cx="19685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03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27200" y="2590800"/>
            <a:ext cx="6959600" cy="3348211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latin typeface="Palatino Linotype" charset="0"/>
                <a:ea typeface="Palatino Linotype" charset="0"/>
                <a:cs typeface="Palatino Linotype" charset="0"/>
              </a:rPr>
              <a:t>Water and Foam </a:t>
            </a:r>
            <a:r>
              <a:rPr lang="en-US" sz="2400" dirty="0" smtClean="0">
                <a:latin typeface="Palatino Linotype" charset="0"/>
                <a:ea typeface="Palatino Linotype" charset="0"/>
                <a:cs typeface="Palatino Linotype" charset="0"/>
              </a:rPr>
              <a:t>fire extinguishers take away the </a:t>
            </a:r>
            <a:r>
              <a:rPr lang="en-US" sz="2400" b="1" dirty="0" smtClean="0">
                <a:latin typeface="Palatino Linotype" charset="0"/>
                <a:ea typeface="Palatino Linotype" charset="0"/>
                <a:cs typeface="Palatino Linotype" charset="0"/>
              </a:rPr>
              <a:t>heat</a:t>
            </a:r>
            <a:r>
              <a:rPr lang="en-US" sz="2400" dirty="0" smtClean="0">
                <a:latin typeface="Palatino Linotype" charset="0"/>
                <a:ea typeface="Palatino Linotype" charset="0"/>
                <a:cs typeface="Palatino Linotype" charset="0"/>
              </a:rPr>
              <a:t> element of the fire.  Foam agents also separate the </a:t>
            </a:r>
            <a:r>
              <a:rPr lang="en-US" sz="2400" b="1" dirty="0" smtClean="0">
                <a:latin typeface="Palatino Linotype" charset="0"/>
                <a:ea typeface="Palatino Linotype" charset="0"/>
                <a:cs typeface="Palatino Linotype" charset="0"/>
              </a:rPr>
              <a:t>oxygen</a:t>
            </a:r>
            <a:r>
              <a:rPr lang="en-US" sz="2400" dirty="0" smtClean="0">
                <a:latin typeface="Palatino Linotype" charset="0"/>
                <a:ea typeface="Palatino Linotype" charset="0"/>
                <a:cs typeface="Palatino Linotype" charset="0"/>
              </a:rPr>
              <a:t> element from the other elements.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Palatino Linotype" charset="0"/>
                <a:ea typeface="Palatino Linotype" charset="0"/>
                <a:cs typeface="Palatino Linotype" charset="0"/>
              </a:rPr>
              <a:t>Water extinguishers are for Class A fires only – they should not be used on Class B or C fires.  They could spread the flammable liquid or cause a shock hazard.</a:t>
            </a:r>
            <a:endParaRPr lang="en-US" sz="2400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Types of Fire Extinguishers</a:t>
            </a:r>
            <a:endParaRPr lang="en-US" dirty="0">
              <a:latin typeface="Palatino Linotype" panose="0204050205050503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90800"/>
            <a:ext cx="127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05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27200" y="2590800"/>
            <a:ext cx="6959600" cy="3348211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latin typeface="Palatino Linotype" charset="0"/>
                <a:ea typeface="Palatino Linotype" charset="0"/>
                <a:cs typeface="Palatino Linotype" charset="0"/>
              </a:rPr>
              <a:t>Carbon Dioxide </a:t>
            </a:r>
            <a:r>
              <a:rPr lang="en-US" sz="2400" dirty="0" smtClean="0">
                <a:latin typeface="Palatino Linotype" charset="0"/>
                <a:ea typeface="Palatino Linotype" charset="0"/>
                <a:cs typeface="Palatino Linotype" charset="0"/>
              </a:rPr>
              <a:t>fire extinguishers take away the </a:t>
            </a:r>
            <a:r>
              <a:rPr lang="en-US" sz="2400" b="1" dirty="0" smtClean="0">
                <a:latin typeface="Palatino Linotype" charset="0"/>
                <a:ea typeface="Palatino Linotype" charset="0"/>
                <a:cs typeface="Palatino Linotype" charset="0"/>
              </a:rPr>
              <a:t>oxygen </a:t>
            </a:r>
            <a:r>
              <a:rPr lang="en-US" sz="2400" dirty="0" smtClean="0">
                <a:latin typeface="Palatino Linotype" charset="0"/>
                <a:ea typeface="Palatino Linotype" charset="0"/>
                <a:cs typeface="Palatino Linotype" charset="0"/>
              </a:rPr>
              <a:t>element of the fire and also remove the </a:t>
            </a:r>
            <a:r>
              <a:rPr lang="en-US" sz="2400" b="1" dirty="0" smtClean="0">
                <a:latin typeface="Palatino Linotype" charset="0"/>
                <a:ea typeface="Palatino Linotype" charset="0"/>
                <a:cs typeface="Palatino Linotype" charset="0"/>
              </a:rPr>
              <a:t>heat</a:t>
            </a:r>
            <a:r>
              <a:rPr lang="en-US" sz="2400" dirty="0" smtClean="0">
                <a:latin typeface="Palatino Linotype" charset="0"/>
                <a:ea typeface="Palatino Linotype" charset="0"/>
                <a:cs typeface="Palatino Linotype" charset="0"/>
              </a:rPr>
              <a:t> with a very cold discharge.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Palatino Linotype" charset="0"/>
                <a:ea typeface="Palatino Linotype" charset="0"/>
                <a:cs typeface="Palatino Linotype" charset="0"/>
              </a:rPr>
              <a:t>Carbon dioxide extinguishers can be used on Class B &amp; C fires.  They are likely to be ineffective on Class A fires.</a:t>
            </a:r>
            <a:endParaRPr lang="en-US" sz="2400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alatino Linotype" panose="02040502050505030304" pitchFamily="18" charset="0"/>
              </a:rPr>
              <a:t>Types of Fire Extinguishers</a:t>
            </a:r>
            <a:endParaRPr lang="en-US" dirty="0">
              <a:latin typeface="Palatino Linotype" panose="020405020505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90800"/>
            <a:ext cx="127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1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d Wave">
  <a:themeElements>
    <a:clrScheme name="Aztec Pride">
      <a:dk1>
        <a:sysClr val="windowText" lastClr="000000"/>
      </a:dk1>
      <a:lt1>
        <a:sysClr val="window" lastClr="FFFFFF"/>
      </a:lt1>
      <a:dk2>
        <a:srgbClr val="000000"/>
      </a:dk2>
      <a:lt2>
        <a:srgbClr val="DEF5FA"/>
      </a:lt2>
      <a:accent1>
        <a:srgbClr val="DA1F28"/>
      </a:accent1>
      <a:accent2>
        <a:srgbClr val="595959"/>
      </a:accent2>
      <a:accent3>
        <a:srgbClr val="6D0F14"/>
      </a:accent3>
      <a:accent4>
        <a:srgbClr val="DEF5FA"/>
      </a:accent4>
      <a:accent5>
        <a:srgbClr val="3F3F3F"/>
      </a:accent5>
      <a:accent6>
        <a:srgbClr val="EB757B"/>
      </a:accent6>
      <a:hlink>
        <a:srgbClr val="000000"/>
      </a:hlink>
      <a:folHlink>
        <a:srgbClr val="DA1F2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1843</TotalTime>
  <Words>573</Words>
  <Application>Microsoft Macintosh PowerPoint</Application>
  <PresentationFormat>On-screen Show (4:3)</PresentationFormat>
  <Paragraphs>70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Lucida Sans Unicode</vt:lpstr>
      <vt:lpstr>Palatino Linotype</vt:lpstr>
      <vt:lpstr>Verdana</vt:lpstr>
      <vt:lpstr>Wingdings 2</vt:lpstr>
      <vt:lpstr>Wingdings 3</vt:lpstr>
      <vt:lpstr>Red Wave</vt:lpstr>
      <vt:lpstr>Portable Fire Extinguisher Training</vt:lpstr>
      <vt:lpstr>Fire Tetrahedron</vt:lpstr>
      <vt:lpstr>Class A Fires</vt:lpstr>
      <vt:lpstr>Class B Fires</vt:lpstr>
      <vt:lpstr>Class C Fires</vt:lpstr>
      <vt:lpstr>Class D Fires</vt:lpstr>
      <vt:lpstr>Class K Fires</vt:lpstr>
      <vt:lpstr>Types of Fire Extinguishers</vt:lpstr>
      <vt:lpstr>Types of Fire Extinguishers</vt:lpstr>
      <vt:lpstr>Types of Fire Extinguishers</vt:lpstr>
      <vt:lpstr>Pictographs</vt:lpstr>
      <vt:lpstr>Using a Fire Extinguisher</vt:lpstr>
      <vt:lpstr>Rules for Fire Fighting</vt:lpstr>
      <vt:lpstr>Report Use</vt:lpstr>
      <vt:lpstr>Questions?</vt:lpstr>
    </vt:vector>
  </TitlesOfParts>
  <Company>San Diego State University - BFA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Unmanned Aircraft Systems</dc:title>
  <dc:creator>SDSU</dc:creator>
  <cp:lastModifiedBy>Microsoft Office User</cp:lastModifiedBy>
  <cp:revision>36</cp:revision>
  <dcterms:created xsi:type="dcterms:W3CDTF">2015-02-16T21:26:19Z</dcterms:created>
  <dcterms:modified xsi:type="dcterms:W3CDTF">2016-10-05T23:47:41Z</dcterms:modified>
</cp:coreProperties>
</file>