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1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embeddedFontLst>
    <p:embeddedFont>
      <p:font typeface="Rambla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ambla-regular.fntdata"/><Relationship Id="rId25" Type="http://schemas.openxmlformats.org/officeDocument/2006/relationships/slide" Target="slides/slide20.xml"/><Relationship Id="rId28" Type="http://schemas.openxmlformats.org/officeDocument/2006/relationships/font" Target="fonts/Rambla-italic.fntdata"/><Relationship Id="rId27" Type="http://schemas.openxmlformats.org/officeDocument/2006/relationships/font" Target="fonts/Rambl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mbl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a campus declared disaster, you may be called upon to act as a DSW.  You may be activated for DAYS; be personally prepared!</a:t>
            </a:r>
          </a:p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Relationship Id="rId3" Type="http://schemas.openxmlformats.org/officeDocument/2006/relationships/image" Target="../media/image0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-1" y="4664146"/>
            <a:ext cx="9151089" cy="0"/>
          </a:xfrm>
          <a:prstGeom prst="rtTriangle">
            <a:avLst/>
          </a:prstGeom>
          <a:gradFill>
            <a:gsLst>
              <a:gs pos="0">
                <a:srgbClr val="AF0000"/>
              </a:gs>
              <a:gs pos="55000">
                <a:srgbClr val="FE3C41"/>
              </a:gs>
              <a:gs pos="100000">
                <a:srgbClr val="AF0000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2" name="Shape 22"/>
          <p:cNvSpPr txBox="1"/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dk2"/>
              </a:buClr>
              <a:buFont typeface="Rambla"/>
              <a:buNone/>
              <a:defRPr b="1" i="0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6400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7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ctr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ctr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ctr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ctr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ctr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ctr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ctr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ctr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grpSp>
        <p:nvGrpSpPr>
          <p:cNvPr id="24" name="Shape 24"/>
          <p:cNvGrpSpPr/>
          <p:nvPr/>
        </p:nvGrpSpPr>
        <p:grpSpPr>
          <a:xfrm>
            <a:off x="-3765" y="4953000"/>
            <a:ext cx="9147765" cy="1912087"/>
            <a:chOff x="-3765" y="4832896"/>
            <a:chExt cx="9147765" cy="2032191"/>
          </a:xfrm>
        </p:grpSpPr>
        <p:sp>
          <p:nvSpPr>
            <p:cNvPr id="25" name="Shape 25"/>
            <p:cNvSpPr/>
            <p:nvPr/>
          </p:nvSpPr>
          <p:spPr>
            <a:xfrm>
              <a:off x="1687513" y="4832896"/>
              <a:ext cx="7456486" cy="518815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7128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ED9A9A">
                <a:alpha val="40000"/>
              </a:srgb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35442" y="5135526"/>
              <a:ext cx="9108557" cy="83819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0" y="4883887"/>
              <a:ext cx="9144000" cy="198119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507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8" name="Shape 28"/>
            <p:cNvCxnSpPr/>
            <p:nvPr/>
          </p:nvCxnSpPr>
          <p:spPr>
            <a:xfrm>
              <a:off x="-3765" y="4880373"/>
              <a:ext cx="9147764" cy="839942"/>
            </a:xfrm>
            <a:prstGeom prst="straightConnector1">
              <a:avLst/>
            </a:prstGeom>
            <a:noFill/>
            <a:ln cap="flat" cmpd="sng" w="12050">
              <a:solidFill>
                <a:srgbClr val="EA9092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29" name="Shape 29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F8E7E7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499" y="228600"/>
            <a:ext cx="3565701" cy="12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1524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2"/>
              </a:buClr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 rot="5400000">
            <a:off x="2933699" y="114299"/>
            <a:ext cx="32766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573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474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88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 rot="5400000">
            <a:off x="5599147" y="2845065"/>
            <a:ext cx="4267201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2"/>
              </a:buClr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5400000">
            <a:off x="1485899" y="571499"/>
            <a:ext cx="4267201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573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474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88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bg>
      <p:bgPr>
        <a:gradFill>
          <a:gsLst>
            <a:gs pos="0">
              <a:schemeClr val="lt1"/>
            </a:gs>
            <a:gs pos="40000">
              <a:schemeClr val="lt1"/>
            </a:gs>
            <a:gs pos="100000">
              <a:schemeClr val="lt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3255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8839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1023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1430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4648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3255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8839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1023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1430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  <p:sp>
        <p:nvSpPr>
          <p:cNvPr id="121" name="Shape 121"/>
          <p:cNvSpPr txBox="1"/>
          <p:nvPr>
            <p:ph type="title"/>
          </p:nvPr>
        </p:nvSpPr>
        <p:spPr>
          <a:xfrm>
            <a:off x="457200" y="1524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Rambla"/>
              <a:buNone/>
              <a:defRPr b="1" i="0" sz="4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bg>
      <p:bgPr>
        <a:gradFill>
          <a:gsLst>
            <a:gs pos="0">
              <a:schemeClr val="lt1"/>
            </a:gs>
            <a:gs pos="40000">
              <a:schemeClr val="lt1"/>
            </a:gs>
            <a:gs pos="100000">
              <a:schemeClr val="lt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  <p:sp>
        <p:nvSpPr>
          <p:cNvPr id="126" name="Shape 126"/>
          <p:cNvSpPr txBox="1"/>
          <p:nvPr>
            <p:ph type="title"/>
          </p:nvPr>
        </p:nvSpPr>
        <p:spPr>
          <a:xfrm>
            <a:off x="457200" y="1524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Rambla"/>
              <a:buNone/>
              <a:defRPr b="1" i="0" sz="4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2590800"/>
            <a:ext cx="8229600" cy="33482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573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474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88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457200" y="1524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2"/>
              </a:buClr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2"/>
              </a:buClr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5410200"/>
            <a:ext cx="4040187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40791" lvl="1" marL="621792" marR="0" rtl="0" algn="l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37236" lvl="2" marL="859536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143000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1371600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645026" y="5410200"/>
            <a:ext cx="4041774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40791" lvl="1" marL="621792" marR="0" rtl="0" algn="l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37236" lvl="2" marL="859536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143000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1371600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x="457200" y="1444294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0528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11379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2293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2700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270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x="4645025" y="1444294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0528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11379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2293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2700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270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914400" y="4876800"/>
            <a:ext cx="74817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Font typeface="Rambla"/>
              <a:buNone/>
              <a:defRPr b="0" i="0" sz="2500" u="none" cap="none" strike="noStrik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419600" y="5355101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40791" lvl="1" marL="621792" marR="0" rtl="0" algn="l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b="0" i="0" sz="1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37236" lvl="2" marL="859536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143000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1371600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914400" y="274319"/>
            <a:ext cx="7479791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5983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3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6299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8483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160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016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chemeClr val="lt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722375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dk1"/>
              </a:buClr>
              <a:buFont typeface="Rambla"/>
              <a:buNone/>
              <a:defRPr b="1" i="0" sz="4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922712" y="2931711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40791" lvl="1" marL="621792" marR="0" rtl="0" algn="l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37236" lvl="2" marL="859536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143000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1371600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  <p:sp>
        <p:nvSpPr>
          <p:cNvPr id="61" name="Shape 61"/>
          <p:cNvSpPr/>
          <p:nvPr/>
        </p:nvSpPr>
        <p:spPr>
          <a:xfrm>
            <a:off x="3636680" y="3005472"/>
            <a:ext cx="182879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BE050E"/>
              </a:gs>
              <a:gs pos="72000">
                <a:srgbClr val="F64448"/>
              </a:gs>
              <a:gs pos="100000">
                <a:srgbClr val="F47678"/>
              </a:gs>
            </a:gsLst>
            <a:lin ang="16200000" scaled="0"/>
          </a:gradFill>
          <a:ln cap="rnd" cmpd="sng" w="9525">
            <a:solidFill>
              <a:srgbClr val="9F161D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3450264" y="3005472"/>
            <a:ext cx="182879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BE050E"/>
              </a:gs>
              <a:gs pos="72000">
                <a:srgbClr val="F64448"/>
              </a:gs>
              <a:gs pos="100000">
                <a:srgbClr val="F47678"/>
              </a:gs>
            </a:gsLst>
            <a:lin ang="16200000" scaled="0"/>
          </a:gradFill>
          <a:ln cap="rnd" cmpd="sng" w="9525">
            <a:solidFill>
              <a:srgbClr val="9F161D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bg>
      <p:bgPr>
        <a:gradFill>
          <a:gsLst>
            <a:gs pos="0">
              <a:schemeClr val="lt1"/>
            </a:gs>
            <a:gs pos="40000">
              <a:schemeClr val="lt1"/>
            </a:gs>
            <a:gs pos="100000">
              <a:schemeClr val="lt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3255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8839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1023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1430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648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3255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8839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1023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1430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x="457200" y="1524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Rambla"/>
              <a:buNone/>
              <a:defRPr b="1" i="0" sz="4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bg>
      <p:bgPr>
        <a:gradFill>
          <a:gsLst>
            <a:gs pos="0">
              <a:schemeClr val="lt1"/>
            </a:gs>
            <a:gs pos="40000">
              <a:schemeClr val="lt1"/>
            </a:gs>
            <a:gs pos="100000">
              <a:schemeClr val="lt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457200" y="1524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Rambla"/>
              <a:buNone/>
              <a:defRPr b="1" i="0" sz="4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bg>
      <p:bgPr>
        <a:gradFill>
          <a:gsLst>
            <a:gs pos="0">
              <a:schemeClr val="lt1"/>
            </a:gs>
            <a:gs pos="40000">
              <a:schemeClr val="lt1"/>
            </a:gs>
            <a:gs pos="100000">
              <a:schemeClr val="lt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1141232" y="5443401"/>
            <a:ext cx="7162799" cy="6482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1828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16459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12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7373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7145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9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7145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9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81" name="Shape 81"/>
          <p:cNvSpPr/>
          <p:nvPr>
            <p:ph idx="2" type="pic"/>
          </p:nvPr>
        </p:nvSpPr>
        <p:spPr>
          <a:xfrm>
            <a:off x="228600" y="189968"/>
            <a:ext cx="8686800" cy="438911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474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88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  <p:sp>
        <p:nvSpPr>
          <p:cNvPr id="85" name="Shape 85"/>
          <p:cNvSpPr txBox="1"/>
          <p:nvPr>
            <p:ph type="title"/>
          </p:nvPr>
        </p:nvSpPr>
        <p:spPr>
          <a:xfrm>
            <a:off x="228600" y="4865121"/>
            <a:ext cx="8075431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Font typeface="Rambla"/>
              <a:buNone/>
              <a:defRPr b="0" i="0" sz="3000" u="none" cap="none" strike="noStrik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6" name="Shape 86"/>
          <p:cNvSpPr/>
          <p:nvPr/>
        </p:nvSpPr>
        <p:spPr>
          <a:xfrm>
            <a:off x="499272" y="5944935"/>
            <a:ext cx="4940623" cy="921076"/>
          </a:xfrm>
          <a:custGeom>
            <a:pathLst>
              <a:path extrusionOk="0" h="120000" w="12000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ED9A9A">
              <a:alpha val="40000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485716" y="5939010"/>
            <a:ext cx="3690451" cy="933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9" name="Shape 89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cap="flat" cmpd="sng" w="12050">
            <a:solidFill>
              <a:srgbClr val="EA909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0" name="Shape 90"/>
          <p:cNvSpPr/>
          <p:nvPr/>
        </p:nvSpPr>
        <p:spPr>
          <a:xfrm>
            <a:off x="8664111" y="4988439"/>
            <a:ext cx="182879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BE050E"/>
              </a:gs>
              <a:gs pos="72000">
                <a:srgbClr val="F64448"/>
              </a:gs>
              <a:gs pos="100000">
                <a:srgbClr val="F47678"/>
              </a:gs>
            </a:gsLst>
            <a:lin ang="16200000" scaled="0"/>
          </a:gradFill>
          <a:ln cap="rnd" cmpd="sng" w="9525">
            <a:solidFill>
              <a:srgbClr val="9F161D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8477696" y="4988439"/>
            <a:ext cx="182879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BE050E"/>
              </a:gs>
              <a:gs pos="72000">
                <a:srgbClr val="F64448"/>
              </a:gs>
              <a:gs pos="100000">
                <a:srgbClr val="F47678"/>
              </a:gs>
            </a:gsLst>
            <a:lin ang="16200000" scaled="0"/>
          </a:gradFill>
          <a:ln cap="rnd" cmpd="sng" w="9525">
            <a:solidFill>
              <a:srgbClr val="9F161D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00.jpg"/><Relationship Id="rId2" Type="http://schemas.openxmlformats.org/officeDocument/2006/relationships/image" Target="../media/image0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image" Target="../media/image01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99272" y="5944935"/>
            <a:ext cx="4940623" cy="921076"/>
          </a:xfrm>
          <a:custGeom>
            <a:pathLst>
              <a:path extrusionOk="0" h="120000" w="12000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ED9A9A">
              <a:alpha val="40000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85716" y="5939010"/>
            <a:ext cx="3690451" cy="933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cap="flat" cmpd="sng" w="12050">
            <a:solidFill>
              <a:srgbClr val="EA909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4" name="Shape 14"/>
          <p:cNvSpPr txBox="1"/>
          <p:nvPr>
            <p:ph type="title"/>
          </p:nvPr>
        </p:nvSpPr>
        <p:spPr>
          <a:xfrm>
            <a:off x="457200" y="1524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2"/>
              </a:buClr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2590800"/>
            <a:ext cx="8229600" cy="33482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573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474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88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228600"/>
            <a:ext cx="3119987" cy="10667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499272" y="5944935"/>
            <a:ext cx="4940623" cy="921076"/>
          </a:xfrm>
          <a:custGeom>
            <a:pathLst>
              <a:path extrusionOk="0" h="120000" w="12000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ED9A9A">
              <a:alpha val="40000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485716" y="5939010"/>
            <a:ext cx="3690451" cy="933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cap="flat" cmpd="sng" w="12050">
            <a:solidFill>
              <a:srgbClr val="EA909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9" name="Shape 109"/>
          <p:cNvSpPr txBox="1"/>
          <p:nvPr>
            <p:ph type="title"/>
          </p:nvPr>
        </p:nvSpPr>
        <p:spPr>
          <a:xfrm>
            <a:off x="457200" y="1524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2"/>
              </a:buClr>
              <a:buFont typeface="Rambla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57200" y="2590800"/>
            <a:ext cx="8229600" cy="33482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573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7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474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88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000" u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228600"/>
            <a:ext cx="3119987" cy="10667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bitly.com/EDP-SDSU" TargetMode="External"/><Relationship Id="rId4" Type="http://schemas.openxmlformats.org/officeDocument/2006/relationships/image" Target="../media/image07.png"/><Relationship Id="rId5" Type="http://schemas.openxmlformats.org/officeDocument/2006/relationships/image" Target="../media/image05.png"/><Relationship Id="rId6" Type="http://schemas.openxmlformats.org/officeDocument/2006/relationships/image" Target="../media/image0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lsecka@mail.sdsu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ctrTitle"/>
          </p:nvPr>
        </p:nvSpPr>
        <p:spPr>
          <a:xfrm>
            <a:off x="533400" y="1980238"/>
            <a:ext cx="7924799" cy="915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3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Emergency Preparedness Overview</a:t>
            </a:r>
          </a:p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685800" y="2895600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6400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Fall</a:t>
            </a:r>
            <a:r>
              <a:rPr b="0" i="0" lang="en-US" sz="2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2016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914400" y="4876800"/>
            <a:ext cx="74817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accent1"/>
              </a:buClr>
              <a:buSzPct val="25000"/>
              <a:buFont typeface="Rambla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rPr>
              <a:t>Chill Plant Fire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4419600" y="5355101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92" name="Shape 19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3583" l="0" r="0" t="20053"/>
          <a:stretch/>
        </p:blipFill>
        <p:spPr>
          <a:xfrm>
            <a:off x="2362200" y="457200"/>
            <a:ext cx="3809999" cy="4495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457200" y="2590800"/>
            <a:ext cx="8229600" cy="3348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4160" lvl="0" marL="36576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Call 911 for crimes in progress and life threatening emergencies. </a:t>
            </a:r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594-1991 for non-emergencies. </a:t>
            </a:r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Stay calm and explain the problem and location.  Do not hang up until told to do so.</a:t>
            </a:r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Report any conditions which may impact response. </a:t>
            </a:r>
          </a:p>
        </p:txBody>
      </p:sp>
      <p:sp>
        <p:nvSpPr>
          <p:cNvPr id="198" name="Shape 198"/>
          <p:cNvSpPr txBox="1"/>
          <p:nvPr>
            <p:ph type="title"/>
          </p:nvPr>
        </p:nvSpPr>
        <p:spPr>
          <a:xfrm>
            <a:off x="457200" y="1524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Calling for Help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457200" y="2590800"/>
            <a:ext cx="8229600" cy="3348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4160" lvl="0" marL="36576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Aztec Shield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mobile app</a:t>
            </a:r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Emergency duress phones</a:t>
            </a:r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Fire alarm pull stations</a:t>
            </a:r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Panic alarms</a:t>
            </a:r>
          </a:p>
        </p:txBody>
      </p:sp>
      <p:sp>
        <p:nvSpPr>
          <p:cNvPr id="204" name="Shape 204"/>
          <p:cNvSpPr txBox="1"/>
          <p:nvPr>
            <p:ph type="title"/>
          </p:nvPr>
        </p:nvSpPr>
        <p:spPr>
          <a:xfrm>
            <a:off x="457200" y="1524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Calling for Help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457200" y="2590800"/>
            <a:ext cx="82296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8128" lvl="0" marL="109728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Current</a:t>
            </a: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SDSU Alert, 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SDSU Home Page, Email, Facebook, Twitter, Info Line 866-794-8832, I-8 Message Board, KPBS, Campus Phone Tree</a:t>
            </a: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8128" lvl="0" marL="10972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Coming Soon:</a:t>
            </a: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Mass Notification System</a:t>
            </a: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IPTV</a:t>
            </a:r>
          </a:p>
        </p:txBody>
      </p:sp>
      <p:sp>
        <p:nvSpPr>
          <p:cNvPr id="210" name="Shape 210"/>
          <p:cNvSpPr txBox="1"/>
          <p:nvPr>
            <p:ph type="title"/>
          </p:nvPr>
        </p:nvSpPr>
        <p:spPr>
          <a:xfrm>
            <a:off x="457200" y="1524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Emergency Communications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457200" y="2209800"/>
            <a:ext cx="8229600" cy="372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4160" lvl="0" marL="36576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740"/>
              <a:buFont typeface="Noto Sans Symbols"/>
              <a:buChar char="▶"/>
            </a:pPr>
            <a:r>
              <a:rPr b="0" i="0" lang="en-US" sz="2092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 Types of notices:</a:t>
            </a:r>
          </a:p>
          <a:p>
            <a:pPr indent="-240791" lvl="1" marL="621792" marR="0" rtl="0" algn="l">
              <a:lnSpc>
                <a:spcPct val="13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99000"/>
              <a:buFont typeface="Verdana"/>
              <a:buChar char="◦"/>
            </a:pPr>
            <a:r>
              <a:rPr b="0" i="0" lang="en-US" sz="1782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Alarm</a:t>
            </a:r>
          </a:p>
          <a:p>
            <a:pPr indent="-240791" lvl="1" marL="621792" marR="0" rtl="0" algn="l">
              <a:lnSpc>
                <a:spcPct val="13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99000"/>
              <a:buFont typeface="Verdana"/>
              <a:buChar char="◦"/>
            </a:pPr>
            <a:r>
              <a:rPr b="0" i="0" lang="en-US" sz="1782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Emergency personnel</a:t>
            </a:r>
          </a:p>
          <a:p>
            <a:pPr indent="-240791" lvl="1" marL="621792" marR="0" rtl="0" algn="l">
              <a:lnSpc>
                <a:spcPct val="13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99000"/>
              <a:buFont typeface="Verdana"/>
              <a:buChar char="◦"/>
            </a:pPr>
            <a:r>
              <a:rPr b="0" i="0" lang="en-US" sz="1782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Presidential order</a:t>
            </a:r>
          </a:p>
          <a:p>
            <a:pPr indent="-264160" lvl="0" marL="36576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740"/>
              <a:buFont typeface="Noto Sans Symbols"/>
              <a:buChar char="▶"/>
            </a:pPr>
            <a:r>
              <a:rPr b="0" i="0" lang="en-US" sz="2092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Know your two closest exits</a:t>
            </a:r>
          </a:p>
          <a:p>
            <a:pPr indent="-264160" lvl="0" marL="36576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740"/>
              <a:buFont typeface="Noto Sans Symbols"/>
              <a:buChar char="▶"/>
            </a:pPr>
            <a:r>
              <a:rPr b="0" i="0" lang="en-US" sz="2092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Assist disabled persons as needed</a:t>
            </a:r>
          </a:p>
          <a:p>
            <a:pPr indent="-264160" lvl="0" marL="36576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740"/>
              <a:buFont typeface="Noto Sans Symbols"/>
              <a:buChar char="▶"/>
            </a:pPr>
            <a:r>
              <a:rPr b="0" i="0" lang="en-US" sz="2092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Remain 200-feet away from structure – Do not re-enter until told to do so</a:t>
            </a:r>
          </a:p>
        </p:txBody>
      </p:sp>
      <p:sp>
        <p:nvSpPr>
          <p:cNvPr id="216" name="Shape 216"/>
          <p:cNvSpPr txBox="1"/>
          <p:nvPr>
            <p:ph type="title"/>
          </p:nvPr>
        </p:nvSpPr>
        <p:spPr>
          <a:xfrm>
            <a:off x="457200" y="1295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Evacuations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5146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-US" sz="4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 you do?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457200" y="2590800"/>
            <a:ext cx="8229600" cy="3348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8128" lvl="0" marL="109728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1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Shelter in Place</a:t>
            </a: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Get inside, away from doors and windows</a:t>
            </a:r>
          </a:p>
          <a:p>
            <a:pPr indent="-8128" lvl="0" marL="10972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8128" lvl="0" marL="10972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1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Lockdown</a:t>
            </a: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Lock all doors and windows, no one goes in or out</a:t>
            </a:r>
            <a:r>
              <a:rPr b="0" i="0" lang="en-US" sz="27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er In Place</a:t>
            </a:r>
          </a:p>
        </p:txBody>
      </p:sp>
      <p:sp>
        <p:nvSpPr>
          <p:cNvPr id="227" name="Shape 227"/>
          <p:cNvSpPr txBox="1"/>
          <p:nvPr>
            <p:ph type="title"/>
          </p:nvPr>
        </p:nvSpPr>
        <p:spPr>
          <a:xfrm>
            <a:off x="457200" y="1524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S.I.P. vs. Lockdown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457200" y="2590800"/>
            <a:ext cx="8229600" cy="3348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41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Ready America</a:t>
            </a:r>
          </a:p>
          <a:p>
            <a:pPr indent="-240791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300" u="sng" cap="none" strike="noStrike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3"/>
              </a:rPr>
              <a:t>www.bitly.com/EDP-SDSU</a:t>
            </a:r>
          </a:p>
          <a:p>
            <a:pPr indent="-240791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ALICE Training</a:t>
            </a: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CPR/AED Training</a:t>
            </a:r>
          </a:p>
        </p:txBody>
      </p:sp>
      <p:sp>
        <p:nvSpPr>
          <p:cNvPr id="233" name="Shape 233"/>
          <p:cNvSpPr txBox="1"/>
          <p:nvPr>
            <p:ph type="title"/>
          </p:nvPr>
        </p:nvSpPr>
        <p:spPr>
          <a:xfrm>
            <a:off x="457200" y="1524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Readiness</a:t>
            </a:r>
          </a:p>
        </p:txBody>
      </p:sp>
      <p:grpSp>
        <p:nvGrpSpPr>
          <p:cNvPr id="234" name="Shape 234"/>
          <p:cNvGrpSpPr/>
          <p:nvPr/>
        </p:nvGrpSpPr>
        <p:grpSpPr>
          <a:xfrm>
            <a:off x="5721627" y="2514600"/>
            <a:ext cx="2431772" cy="3657600"/>
            <a:chOff x="4953000" y="2514600"/>
            <a:chExt cx="2431772" cy="3657600"/>
          </a:xfrm>
        </p:grpSpPr>
        <p:pic>
          <p:nvPicPr>
            <p:cNvPr id="235" name="Shape 2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07214" y="2514600"/>
              <a:ext cx="2123341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Shape 2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953000" y="3656135"/>
              <a:ext cx="2431772" cy="804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Shape 23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44985" y="4724400"/>
              <a:ext cx="1447800" cy="1447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457200" y="2514600"/>
            <a:ext cx="8229600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4160" lvl="0" marL="36576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Are you prepared to stay on campus as a Disaster Service Worker?</a:t>
            </a:r>
          </a:p>
          <a:p>
            <a:pPr indent="-264160" lvl="0" marL="36576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Do you have a plan at home?</a:t>
            </a:r>
          </a:p>
          <a:p>
            <a:pPr indent="-264160" lvl="0" marL="36576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Be familiar with your buildings floor plan and </a:t>
            </a:r>
            <a:r>
              <a:rPr b="0" i="0" lang="en-US" sz="2000" u="sng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all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emergency exits</a:t>
            </a:r>
          </a:p>
          <a:p>
            <a:pPr indent="-264160" lvl="0" marL="36576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Know where fire extinguishers, first aid kits &amp; AEDs</a:t>
            </a:r>
          </a:p>
          <a:p>
            <a:pPr indent="-264160" lvl="0" marL="36576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Have an emergency kit/pack in your office &amp; car</a:t>
            </a:r>
          </a:p>
          <a:p>
            <a:pPr indent="-264160" lvl="0" marL="36576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66763"/>
              <a:buFont typeface="Noto Sans Symbols"/>
              <a:buNone/>
            </a:pPr>
            <a:r>
              <a:t/>
            </a:r>
            <a:endParaRPr b="0" i="0" sz="108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43" name="Shape 243"/>
          <p:cNvSpPr txBox="1"/>
          <p:nvPr>
            <p:ph type="title"/>
          </p:nvPr>
        </p:nvSpPr>
        <p:spPr>
          <a:xfrm>
            <a:off x="457200" y="1524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Readiness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457200" y="2590800"/>
            <a:ext cx="8229600" cy="3348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4160" lvl="0" marL="36576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CPR / AED Training – Sep. 20</a:t>
            </a:r>
            <a:r>
              <a:rPr b="0" baseline="3000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</a:t>
            </a:r>
          </a:p>
          <a:p>
            <a:pPr indent="-264160" lvl="0" marL="36576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National Preparedness Month – September</a:t>
            </a:r>
          </a:p>
          <a:p>
            <a:pPr indent="-264160" lvl="0" marL="36576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Great California Shakeout – Oct. 20</a:t>
            </a:r>
            <a:r>
              <a:rPr b="0" baseline="3000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</a:t>
            </a:r>
          </a:p>
          <a:p>
            <a:pPr indent="-24079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Earthquake simulator</a:t>
            </a:r>
          </a:p>
        </p:txBody>
      </p:sp>
      <p:sp>
        <p:nvSpPr>
          <p:cNvPr id="249" name="Shape 249"/>
          <p:cNvSpPr txBox="1"/>
          <p:nvPr>
            <p:ph type="title"/>
          </p:nvPr>
        </p:nvSpPr>
        <p:spPr>
          <a:xfrm>
            <a:off x="457200" y="1524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Upcoming Events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2590800"/>
            <a:ext cx="8229600" cy="3348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41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Responsible for campus emergency readiness:</a:t>
            </a:r>
          </a:p>
          <a:p>
            <a:pPr indent="-240791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Planning</a:t>
            </a:r>
          </a:p>
          <a:p>
            <a:pPr indent="-240791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Technology</a:t>
            </a:r>
          </a:p>
          <a:p>
            <a:pPr indent="-240791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Education</a:t>
            </a:r>
          </a:p>
          <a:p>
            <a:pPr indent="-240791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Outreach</a:t>
            </a:r>
          </a:p>
          <a:p>
            <a:pPr indent="-24079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Partnerships</a:t>
            </a:r>
          </a:p>
        </p:txBody>
      </p:sp>
      <p:sp>
        <p:nvSpPr>
          <p:cNvPr id="138" name="Shape 138"/>
          <p:cNvSpPr txBox="1"/>
          <p:nvPr>
            <p:ph type="title"/>
          </p:nvPr>
        </p:nvSpPr>
        <p:spPr>
          <a:xfrm>
            <a:off x="457200" y="1524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Emergency Services?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457200" y="2590800"/>
            <a:ext cx="8229600" cy="3348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8128" lvl="0" marL="109728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128" lvl="0" marL="10972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Lamine Secka</a:t>
            </a:r>
          </a:p>
          <a:p>
            <a:pPr indent="-8128" lvl="0" marL="10972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Director of Emergency Services</a:t>
            </a:r>
          </a:p>
          <a:p>
            <a:pPr indent="-8128" lvl="0" marL="10972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SDSU Police Department</a:t>
            </a:r>
          </a:p>
          <a:p>
            <a:pPr indent="-8128" lvl="0" marL="10972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7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lsecka@mail.sdsu.edu</a:t>
            </a:r>
          </a:p>
          <a:p>
            <a:pPr indent="-8128" lvl="0" marL="10972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emergencyservices@sdsu.edu</a:t>
            </a:r>
          </a:p>
          <a:p>
            <a:pPr indent="-8128" lvl="0" marL="10972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619-594-7903</a:t>
            </a:r>
          </a:p>
        </p:txBody>
      </p:sp>
      <p:sp>
        <p:nvSpPr>
          <p:cNvPr id="255" name="Shape 255"/>
          <p:cNvSpPr txBox="1"/>
          <p:nvPr>
            <p:ph type="title"/>
          </p:nvPr>
        </p:nvSpPr>
        <p:spPr>
          <a:xfrm>
            <a:off x="457200" y="1524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2362200"/>
            <a:ext cx="4038599" cy="3645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41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1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SDSU Alert</a:t>
            </a:r>
          </a:p>
          <a:p>
            <a:pPr indent="-264160" lvl="0" marL="36576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EOC Readiness</a:t>
            </a:r>
          </a:p>
          <a:p>
            <a:pPr indent="-264160" lvl="0" marL="36576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Technology Integration</a:t>
            </a:r>
          </a:p>
          <a:p>
            <a:pPr indent="-264160" lvl="0" marL="36576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1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Campus Drills</a:t>
            </a:r>
          </a:p>
          <a:p>
            <a:pPr indent="-264160" lvl="0" marL="36576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Emergency Operations Plan</a:t>
            </a:r>
          </a:p>
          <a:p>
            <a:pPr indent="-264160" lvl="0" marL="36576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Business Continuity Planning</a:t>
            </a:r>
          </a:p>
          <a:p>
            <a:pPr indent="-264160" lvl="0" marL="36576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Custodian of Records</a:t>
            </a:r>
          </a:p>
          <a:p>
            <a:pPr indent="-264160" lvl="0" marL="36576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Emergency Website/Facebook</a:t>
            </a:r>
          </a:p>
          <a:p>
            <a:pPr indent="-264160" lvl="0" marL="36576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New Student Orientation</a:t>
            </a:r>
          </a:p>
          <a:p>
            <a:pPr indent="-264160" lvl="0" marL="36576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1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ALICE Training</a:t>
            </a:r>
          </a:p>
        </p:txBody>
      </p:sp>
      <p:sp>
        <p:nvSpPr>
          <p:cNvPr id="144" name="Shape 144"/>
          <p:cNvSpPr txBox="1"/>
          <p:nvPr>
            <p:ph idx="2" type="body"/>
          </p:nvPr>
        </p:nvSpPr>
        <p:spPr>
          <a:xfrm>
            <a:off x="4648200" y="2362200"/>
            <a:ext cx="4038599" cy="3645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41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Emergency Supply Pods</a:t>
            </a:r>
          </a:p>
          <a:p>
            <a:pPr indent="-264160" lvl="0" marL="36576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1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AED Program</a:t>
            </a:r>
          </a:p>
          <a:p>
            <a:pPr indent="-264160" lvl="0" marL="36576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1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Duress Phones</a:t>
            </a:r>
          </a:p>
          <a:p>
            <a:pPr indent="-264160" lvl="0" marL="36576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1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Ready America Program</a:t>
            </a:r>
          </a:p>
          <a:p>
            <a:pPr indent="-264160" lvl="0" marL="36576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Police Command Vehicle</a:t>
            </a:r>
          </a:p>
          <a:p>
            <a:pPr indent="-264160" lvl="0" marL="36576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Emergency Trailers</a:t>
            </a:r>
          </a:p>
          <a:p>
            <a:pPr indent="-264160" lvl="0" marL="36576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Building Safety Coordinators</a:t>
            </a:r>
          </a:p>
          <a:p>
            <a:pPr indent="-264160" lvl="0" marL="36576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Campus Drone Coordinator</a:t>
            </a:r>
          </a:p>
          <a:p>
            <a:pPr indent="-264160" lvl="0" marL="36576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New Employee Orientation</a:t>
            </a:r>
          </a:p>
          <a:p>
            <a:pPr indent="-264160" lvl="0" marL="36576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Internship Program</a:t>
            </a:r>
          </a:p>
        </p:txBody>
      </p:sp>
      <p:sp>
        <p:nvSpPr>
          <p:cNvPr id="145" name="Shape 145"/>
          <p:cNvSpPr txBox="1"/>
          <p:nvPr>
            <p:ph type="title"/>
          </p:nvPr>
        </p:nvSpPr>
        <p:spPr>
          <a:xfrm>
            <a:off x="457200" y="1524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-US" sz="4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Responsibilities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457200" y="2590800"/>
            <a:ext cx="8229600" cy="3348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41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Campus maintain emergency management program.</a:t>
            </a: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Train all employees within one year.</a:t>
            </a: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Conduct emergency drills &amp; exercises.</a:t>
            </a: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Emergency response systems</a:t>
            </a:r>
          </a:p>
          <a:p>
            <a:pPr indent="-240791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ICS, SEMS, NIMS</a:t>
            </a: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51" name="Shape 151"/>
          <p:cNvSpPr txBox="1"/>
          <p:nvPr>
            <p:ph type="title"/>
          </p:nvPr>
        </p:nvSpPr>
        <p:spPr>
          <a:xfrm>
            <a:off x="457200" y="1524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Executive Order 1056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457200" y="2590800"/>
            <a:ext cx="8229600" cy="3348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4160" lvl="0" marL="36576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True first responders</a:t>
            </a:r>
          </a:p>
          <a:p>
            <a:pPr indent="-264160" lvl="0" marL="36576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Most familiar with your building</a:t>
            </a:r>
          </a:p>
          <a:p>
            <a:pPr indent="-264160" lvl="0" marL="36576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Disaster Service Worker</a:t>
            </a: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57" name="Shape 157"/>
          <p:cNvSpPr txBox="1"/>
          <p:nvPr>
            <p:ph type="title"/>
          </p:nvPr>
        </p:nvSpPr>
        <p:spPr>
          <a:xfrm>
            <a:off x="457200" y="1524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do you fit?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457200" y="2590800"/>
            <a:ext cx="8229600" cy="3348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4160" lvl="0" marL="36576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66640"/>
              <a:buFont typeface="Georgia"/>
              <a:buChar char="•"/>
            </a:pPr>
            <a:r>
              <a:rPr b="0" i="0" lang="en-US" sz="196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Calif. Government Code Section 3100-3109</a:t>
            </a:r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6640"/>
              <a:buFont typeface="Georgia"/>
              <a:buNone/>
            </a:pPr>
            <a:r>
              <a:t/>
            </a:r>
            <a:endParaRPr b="0" i="0" sz="196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6640"/>
              <a:buFont typeface="Georgia"/>
              <a:buChar char="•"/>
            </a:pPr>
            <a:r>
              <a:rPr b="0" i="0" lang="en-US" sz="196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a California state employee you may be called upon in the event of an emergency or disaster.</a:t>
            </a:r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6640"/>
              <a:buFont typeface="Georgia"/>
              <a:buNone/>
            </a:pPr>
            <a:r>
              <a:t/>
            </a:r>
            <a:endParaRPr b="0" i="0" sz="196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6640"/>
              <a:buFont typeface="Georgia"/>
              <a:buChar char="•"/>
            </a:pPr>
            <a:r>
              <a:rPr b="0" i="0" lang="en-US" sz="196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employees performing duties as DSW during a disaster are contributing to the protection of life or property, or mitigating the affects of an emergency.</a:t>
            </a:r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6640"/>
              <a:buFont typeface="Georgia"/>
              <a:buNone/>
            </a:pPr>
            <a:r>
              <a:t/>
            </a:r>
            <a:endParaRPr b="0" i="0" sz="196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6640"/>
              <a:buFont typeface="Georgia"/>
              <a:buChar char="•"/>
            </a:pPr>
            <a:r>
              <a:rPr b="0" i="0" lang="en-US" sz="196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employee DSW cannot be held liable for their actions during a disaster while acting within the scope of their responsibilities.</a:t>
            </a:r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642"/>
              <a:buFont typeface="Noto Sans Symbols"/>
              <a:buNone/>
            </a:pPr>
            <a:r>
              <a:t/>
            </a:r>
            <a:endParaRPr b="0" i="0" sz="189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64" name="Shape 164"/>
          <p:cNvSpPr txBox="1"/>
          <p:nvPr>
            <p:ph type="title"/>
          </p:nvPr>
        </p:nvSpPr>
        <p:spPr>
          <a:xfrm>
            <a:off x="457200" y="1524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Disaster Service Worker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457200" y="2590800"/>
            <a:ext cx="8229600" cy="3348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4160" lvl="0" marL="36576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Campus emergency procedures poster</a:t>
            </a:r>
          </a:p>
          <a:p>
            <a:pPr indent="-264160" lvl="0" marL="36576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Evacuation locations</a:t>
            </a:r>
          </a:p>
          <a:p>
            <a:pPr indent="-264160" lvl="0" marL="36576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Building safety coordinator</a:t>
            </a:r>
          </a:p>
        </p:txBody>
      </p:sp>
      <p:sp>
        <p:nvSpPr>
          <p:cNvPr id="170" name="Shape 170"/>
          <p:cNvSpPr txBox="1"/>
          <p:nvPr>
            <p:ph type="title"/>
          </p:nvPr>
        </p:nvSpPr>
        <p:spPr>
          <a:xfrm>
            <a:off x="457200" y="1524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Campus Expectations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Emergencies</a:t>
            </a:r>
          </a:p>
        </p:txBody>
      </p:sp>
      <p:sp>
        <p:nvSpPr>
          <p:cNvPr id="176" name="Shape 176"/>
          <p:cNvSpPr txBox="1"/>
          <p:nvPr>
            <p:ph idx="3" type="body"/>
          </p:nvPr>
        </p:nvSpPr>
        <p:spPr>
          <a:xfrm>
            <a:off x="457200" y="1444294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4160" lvl="0" marL="36576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Active Shooter</a:t>
            </a:r>
          </a:p>
          <a:p>
            <a:pPr indent="-264160" lvl="0" marL="36576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Fire</a:t>
            </a:r>
          </a:p>
          <a:p>
            <a:pPr indent="-264160" lvl="0" marL="36576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Earthquake</a:t>
            </a:r>
          </a:p>
          <a:p>
            <a:pPr indent="-264160" lvl="0" marL="36576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Spill / Gas Leak</a:t>
            </a:r>
          </a:p>
          <a:p>
            <a:pPr indent="-264160" lvl="0" marL="36576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Power Outages</a:t>
            </a:r>
          </a:p>
          <a:p>
            <a:pPr indent="-264160" lvl="0" marL="36576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Crime Scenes	</a:t>
            </a:r>
          </a:p>
        </p:txBody>
      </p:sp>
      <p:sp>
        <p:nvSpPr>
          <p:cNvPr id="177" name="Shape 177"/>
          <p:cNvSpPr txBox="1"/>
          <p:nvPr>
            <p:ph idx="4" type="body"/>
          </p:nvPr>
        </p:nvSpPr>
        <p:spPr>
          <a:xfrm>
            <a:off x="4645025" y="1444294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4160" lvl="0" marL="36576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Bomb Threats</a:t>
            </a:r>
          </a:p>
          <a:p>
            <a:pPr indent="-264160" lvl="0" marL="36576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Virus / Health Concern</a:t>
            </a:r>
          </a:p>
          <a:p>
            <a:pPr indent="-264160" lvl="0" marL="36576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Civil Disturbances</a:t>
            </a:r>
          </a:p>
          <a:p>
            <a:pPr indent="-264160" lvl="0" marL="36576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Traffic Accidents</a:t>
            </a:r>
          </a:p>
          <a:p>
            <a:pPr indent="-264160" lvl="0" marL="36576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Medical Aid Calls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5410200"/>
            <a:ext cx="8077199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18287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914400" y="4876800"/>
            <a:ext cx="74817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accent1"/>
              </a:buClr>
              <a:buSzPct val="25000"/>
              <a:buFont typeface="Rambla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rPr>
              <a:t>NCAA Basketball Bomb Scare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4419600" y="5355101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85" name="Shape 18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5550" y="274637"/>
            <a:ext cx="6858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Red Wave">
  <a:themeElements>
    <a:clrScheme name="Aztec Pride">
      <a:dk1>
        <a:srgbClr val="000000"/>
      </a:dk1>
      <a:lt1>
        <a:srgbClr val="FFFFFF"/>
      </a:lt1>
      <a:dk2>
        <a:srgbClr val="000000"/>
      </a:dk2>
      <a:lt2>
        <a:srgbClr val="DEF5FA"/>
      </a:lt2>
      <a:accent1>
        <a:srgbClr val="DA1F28"/>
      </a:accent1>
      <a:accent2>
        <a:srgbClr val="595959"/>
      </a:accent2>
      <a:accent3>
        <a:srgbClr val="6D0F14"/>
      </a:accent3>
      <a:accent4>
        <a:srgbClr val="DEF5FA"/>
      </a:accent4>
      <a:accent5>
        <a:srgbClr val="3F3F3F"/>
      </a:accent5>
      <a:accent6>
        <a:srgbClr val="EB757B"/>
      </a:accent6>
      <a:hlink>
        <a:srgbClr val="000000"/>
      </a:hlink>
      <a:folHlink>
        <a:srgbClr val="DA1F2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ed Wave">
  <a:themeElements>
    <a:clrScheme name="Aztec Pride">
      <a:dk1>
        <a:srgbClr val="000000"/>
      </a:dk1>
      <a:lt1>
        <a:srgbClr val="FFFFFF"/>
      </a:lt1>
      <a:dk2>
        <a:srgbClr val="000000"/>
      </a:dk2>
      <a:lt2>
        <a:srgbClr val="DEF5FA"/>
      </a:lt2>
      <a:accent1>
        <a:srgbClr val="DA1F28"/>
      </a:accent1>
      <a:accent2>
        <a:srgbClr val="595959"/>
      </a:accent2>
      <a:accent3>
        <a:srgbClr val="6D0F14"/>
      </a:accent3>
      <a:accent4>
        <a:srgbClr val="DEF5FA"/>
      </a:accent4>
      <a:accent5>
        <a:srgbClr val="3F3F3F"/>
      </a:accent5>
      <a:accent6>
        <a:srgbClr val="EB757B"/>
      </a:accent6>
      <a:hlink>
        <a:srgbClr val="000000"/>
      </a:hlink>
      <a:folHlink>
        <a:srgbClr val="DA1F2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